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315" r:id="rId6"/>
    <p:sldId id="316" r:id="rId7"/>
    <p:sldId id="317" r:id="rId8"/>
    <p:sldId id="318" r:id="rId9"/>
    <p:sldId id="319" r:id="rId10"/>
    <p:sldId id="356" r:id="rId11"/>
    <p:sldId id="320" r:id="rId12"/>
    <p:sldId id="322" r:id="rId13"/>
    <p:sldId id="324" r:id="rId14"/>
    <p:sldId id="326" r:id="rId15"/>
    <p:sldId id="337" r:id="rId16"/>
    <p:sldId id="338" r:id="rId17"/>
    <p:sldId id="329" r:id="rId18"/>
    <p:sldId id="330" r:id="rId19"/>
    <p:sldId id="332" r:id="rId20"/>
    <p:sldId id="328" r:id="rId21"/>
    <p:sldId id="333" r:id="rId22"/>
    <p:sldId id="339" r:id="rId23"/>
    <p:sldId id="334" r:id="rId24"/>
    <p:sldId id="344" r:id="rId25"/>
    <p:sldId id="335" r:id="rId26"/>
    <p:sldId id="346" r:id="rId27"/>
    <p:sldId id="340" r:id="rId28"/>
    <p:sldId id="349" r:id="rId29"/>
    <p:sldId id="352" r:id="rId30"/>
    <p:sldId id="350" r:id="rId31"/>
    <p:sldId id="351" r:id="rId32"/>
    <p:sldId id="296" r:id="rId33"/>
    <p:sldId id="342" r:id="rId34"/>
    <p:sldId id="307" r:id="rId35"/>
    <p:sldId id="348" r:id="rId36"/>
    <p:sldId id="355" r:id="rId37"/>
    <p:sldId id="305" r:id="rId38"/>
    <p:sldId id="347" r:id="rId39"/>
    <p:sldId id="35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A1809-527A-4131-B04A-152E0876A724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74609-F856-4DD8-A549-CA9FE761E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064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fishing pressure metric, was used in Taylor et al. Guam – similar to actual fishing intensity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96930-3B3E-4158-917D-36E1585E98B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2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1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503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062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56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661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800"/>
              </a:lnSpc>
              <a:defRPr sz="5400"/>
            </a:lvl1pPr>
          </a:lstStyle>
          <a:p>
            <a:r>
              <a:rPr lang="en-US" dirty="0" smtClean="0"/>
              <a:t>Click to edit Master title style </a:t>
            </a:r>
            <a:r>
              <a:rPr lang="en-US" dirty="0" err="1" smtClean="0"/>
              <a:t>ASDADasd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lnSpc>
                <a:spcPts val="2500"/>
              </a:lnSpc>
              <a:spcBef>
                <a:spcPts val="0"/>
              </a:spcBef>
              <a:defRPr sz="2800"/>
            </a:lvl1pPr>
            <a:lvl2pPr>
              <a:lnSpc>
                <a:spcPts val="2500"/>
              </a:lnSpc>
              <a:spcBef>
                <a:spcPts val="0"/>
              </a:spcBef>
              <a:defRPr sz="2400"/>
            </a:lvl2pPr>
            <a:lvl3pPr>
              <a:lnSpc>
                <a:spcPts val="2500"/>
              </a:lnSpc>
              <a:spcBef>
                <a:spcPts val="0"/>
              </a:spcBef>
              <a:defRPr sz="2000"/>
            </a:lvl3pPr>
            <a:lvl4pPr>
              <a:lnSpc>
                <a:spcPts val="2500"/>
              </a:lnSpc>
              <a:spcBef>
                <a:spcPts val="0"/>
              </a:spcBef>
              <a:defRPr sz="1800"/>
            </a:lvl4pPr>
            <a:lvl5pPr>
              <a:lnSpc>
                <a:spcPts val="2500"/>
              </a:lnSpc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 and then</a:t>
            </a:r>
          </a:p>
          <a:p>
            <a:pPr lvl="1"/>
            <a:r>
              <a:rPr lang="en-US" dirty="0" smtClean="0"/>
              <a:t>Second level is me </a:t>
            </a:r>
            <a:r>
              <a:rPr lang="en-US" dirty="0" err="1" smtClean="0"/>
              <a:t>sddddddddddddddd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9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896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07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652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18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447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2074B-91B2-49D5-B581-6FC85709BB4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22DC3-950D-4F58-8FE3-DF4B5A12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12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18" Type="http://schemas.openxmlformats.org/officeDocument/2006/relationships/image" Target="../media/image88.jpeg"/><Relationship Id="rId26" Type="http://schemas.openxmlformats.org/officeDocument/2006/relationships/image" Target="../media/image96.jpeg"/><Relationship Id="rId3" Type="http://schemas.openxmlformats.org/officeDocument/2006/relationships/image" Target="../media/image73.jpeg"/><Relationship Id="rId21" Type="http://schemas.openxmlformats.org/officeDocument/2006/relationships/image" Target="../media/image91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5" Type="http://schemas.openxmlformats.org/officeDocument/2006/relationships/image" Target="../media/image95.jpeg"/><Relationship Id="rId2" Type="http://schemas.openxmlformats.org/officeDocument/2006/relationships/image" Target="../media/image72.jpeg"/><Relationship Id="rId16" Type="http://schemas.openxmlformats.org/officeDocument/2006/relationships/image" Target="../media/image86.jpeg"/><Relationship Id="rId20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24" Type="http://schemas.openxmlformats.org/officeDocument/2006/relationships/image" Target="../media/image94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23" Type="http://schemas.openxmlformats.org/officeDocument/2006/relationships/image" Target="../media/image93.jpeg"/><Relationship Id="rId10" Type="http://schemas.openxmlformats.org/officeDocument/2006/relationships/image" Target="../media/image80.jpeg"/><Relationship Id="rId19" Type="http://schemas.openxmlformats.org/officeDocument/2006/relationships/image" Target="../media/image89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Relationship Id="rId22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6.png"/><Relationship Id="rId7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gif"/><Relationship Id="rId4" Type="http://schemas.openxmlformats.org/officeDocument/2006/relationships/image" Target="../media/image126.png"/><Relationship Id="rId9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13" Type="http://schemas.openxmlformats.org/officeDocument/2006/relationships/image" Target="../media/image143.png"/><Relationship Id="rId3" Type="http://schemas.openxmlformats.org/officeDocument/2006/relationships/image" Target="../media/image134.png"/><Relationship Id="rId7" Type="http://schemas.openxmlformats.org/officeDocument/2006/relationships/image" Target="../media/image137.gif"/><Relationship Id="rId12" Type="http://schemas.openxmlformats.org/officeDocument/2006/relationships/image" Target="../media/image142.pn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gif"/><Relationship Id="rId11" Type="http://schemas.openxmlformats.org/officeDocument/2006/relationships/image" Target="../media/image141.png"/><Relationship Id="rId5" Type="http://schemas.openxmlformats.org/officeDocument/2006/relationships/image" Target="../media/image28.gif"/><Relationship Id="rId10" Type="http://schemas.openxmlformats.org/officeDocument/2006/relationships/image" Target="../media/image140.gif"/><Relationship Id="rId4" Type="http://schemas.openxmlformats.org/officeDocument/2006/relationships/image" Target="../media/image135.png"/><Relationship Id="rId9" Type="http://schemas.openxmlformats.org/officeDocument/2006/relationships/image" Target="../media/image139.gif"/><Relationship Id="rId14" Type="http://schemas.openxmlformats.org/officeDocument/2006/relationships/image" Target="../media/image14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49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2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55.png"/><Relationship Id="rId7" Type="http://schemas.openxmlformats.org/officeDocument/2006/relationships/image" Target="../media/image158.jpeg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63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6.jpeg"/><Relationship Id="rId18" Type="http://schemas.openxmlformats.org/officeDocument/2006/relationships/image" Target="../media/image174.jpeg"/><Relationship Id="rId3" Type="http://schemas.openxmlformats.org/officeDocument/2006/relationships/image" Target="../media/image8.jpeg"/><Relationship Id="rId7" Type="http://schemas.openxmlformats.org/officeDocument/2006/relationships/image" Target="../media/image169.png"/><Relationship Id="rId12" Type="http://schemas.openxmlformats.org/officeDocument/2006/relationships/image" Target="../media/image14.png"/><Relationship Id="rId17" Type="http://schemas.openxmlformats.org/officeDocument/2006/relationships/image" Target="../media/image9.jpeg"/><Relationship Id="rId2" Type="http://schemas.openxmlformats.org/officeDocument/2006/relationships/image" Target="../media/image166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11" Type="http://schemas.openxmlformats.org/officeDocument/2006/relationships/image" Target="../media/image4.jpeg"/><Relationship Id="rId5" Type="http://schemas.openxmlformats.org/officeDocument/2006/relationships/image" Target="../media/image3.jpeg"/><Relationship Id="rId15" Type="http://schemas.openxmlformats.org/officeDocument/2006/relationships/image" Target="../media/image173.jpeg"/><Relationship Id="rId10" Type="http://schemas.openxmlformats.org/officeDocument/2006/relationships/image" Target="../media/image5.jpeg"/><Relationship Id="rId4" Type="http://schemas.openxmlformats.org/officeDocument/2006/relationships/image" Target="../media/image167.jpeg"/><Relationship Id="rId9" Type="http://schemas.openxmlformats.org/officeDocument/2006/relationships/image" Target="../media/image171.png"/><Relationship Id="rId14" Type="http://schemas.openxmlformats.org/officeDocument/2006/relationships/image" Target="../media/image1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emf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Coral Reefs and Coastal Fisheries across Micronesia</a:t>
            </a:r>
            <a:endParaRPr lang="en-US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6" name="Picture 11" descr="C:\Users\PMRI\Downloads\ML clam_no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5075" y="2742858"/>
            <a:ext cx="1177925" cy="8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NCLogoPrimary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2670" y="5799666"/>
            <a:ext cx="974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599562"/>
            <a:ext cx="1037230" cy="11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353" y="4506971"/>
            <a:ext cx="659847" cy="6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KCSO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4720" y="4495800"/>
            <a:ext cx="862993" cy="767917"/>
          </a:xfrm>
          <a:prstGeom prst="rect">
            <a:avLst/>
          </a:prstGeom>
          <a:noFill/>
          <a:ln w="38100" algn="in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PMRI\Downloads\MICS 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679" y="5769504"/>
            <a:ext cx="10668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PICRC Sea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888302"/>
            <a:ext cx="6635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C:\Users\PMRI\Downloads\CSP Logo HiR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7517" y="6172200"/>
            <a:ext cx="13652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earthshare.typepad.com/earth_share/member_logos/National_Fish_and_Wildlife_Foundation_logo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728663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0.wp.com/annkemery.com/wp-content/uploads/2014/08/packard-foundation-logo.jpg?resize=2785%2C105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5946" y="4496308"/>
            <a:ext cx="1787284" cy="67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967412" y="4833937"/>
            <a:ext cx="3296502" cy="1375829"/>
            <a:chOff x="5967412" y="4833937"/>
            <a:chExt cx="3296502" cy="1375829"/>
          </a:xfrm>
        </p:grpSpPr>
        <p:pic>
          <p:nvPicPr>
            <p:cNvPr id="7" name="Picture 4" descr="C:\Users\PMRI\Documents\FSM\Marshalls\RMI Monitoring 2011\Fun Images shark-coral Rongelap\shark2-transparentback.gi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12" y="4833937"/>
              <a:ext cx="3296502" cy="1375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C:\Documents and Settings\user\Desktop\pimpacblktight- transparent backgrount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515" y="5001155"/>
              <a:ext cx="539750" cy="90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7936" y="2581870"/>
            <a:ext cx="541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Peter Houk</a:t>
            </a:r>
            <a:r>
              <a:rPr lang="en-US" baseline="30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; Micronesia Coral Reef Monitoring Programs</a:t>
            </a:r>
            <a:r>
              <a:rPr lang="en-US" baseline="30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; Javier Cuetos-Bueno</a:t>
            </a:r>
            <a:r>
              <a:rPr lang="en-US" baseline="30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; Rodney Camacho</a:t>
            </a:r>
            <a:r>
              <a:rPr lang="en-US" baseline="30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; Matthew McLean</a:t>
            </a:r>
            <a:r>
              <a:rPr lang="en-US" baseline="30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; Jessica Gradyan</a:t>
            </a:r>
            <a:r>
              <a:rPr lang="en-US" baseline="30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; Dalia Hernandez</a:t>
            </a:r>
            <a:r>
              <a:rPr lang="en-US" baseline="30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; Funding organizations</a:t>
            </a:r>
            <a:r>
              <a:rPr lang="en-US" baseline="30000" dirty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4</a:t>
            </a:r>
            <a:endParaRPr lang="en-US" dirty="0" smtClean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5154" y="2672147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dobe Arabic" pitchFamily="18" charset="-78"/>
                <a:cs typeface="Adobe Arabic" pitchFamily="18" charset="-78"/>
              </a:rPr>
              <a:t>1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1108" y="5635823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dobe Arabic" pitchFamily="18" charset="-78"/>
                <a:cs typeface="Adobe Arabic" pitchFamily="18" charset="-78"/>
              </a:rPr>
              <a:t>4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41331" y="4428124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dobe Arabic" pitchFamily="18" charset="-78"/>
                <a:cs typeface="Adobe Arabic" pitchFamily="18" charset="-78"/>
              </a:rPr>
              <a:t>2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9016" y="6093023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dobe Arabic" pitchFamily="18" charset="-78"/>
                <a:cs typeface="Adobe Arabic" pitchFamily="18" charset="-78"/>
              </a:rPr>
              <a:t>2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63000" y="5864423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dobe Arabic" pitchFamily="18" charset="-78"/>
                <a:cs typeface="Adobe Arabic" pitchFamily="18" charset="-78"/>
              </a:rPr>
              <a:t>2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8216" y="5712023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dobe Arabic" pitchFamily="18" charset="-78"/>
                <a:cs typeface="Adobe Arabic" pitchFamily="18" charset="-78"/>
              </a:rPr>
              <a:t>2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05616" y="4419600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dobe Arabic" pitchFamily="18" charset="-78"/>
                <a:cs typeface="Adobe Arabic" pitchFamily="18" charset="-78"/>
              </a:rPr>
              <a:t>4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5200" y="5706533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dobe Arabic" pitchFamily="18" charset="-78"/>
                <a:cs typeface="Adobe Arabic" pitchFamily="18" charset="-78"/>
              </a:rPr>
              <a:t>4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7216" y="4419599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4</a:t>
            </a:r>
            <a:endParaRPr lang="en-US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5548" y="4428066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4</a:t>
            </a:r>
            <a:endParaRPr lang="en-US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3" name="Picture 2" descr="C:\Documents and Settings\user\Desktop\YapCAP.bm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2424" y="4644917"/>
            <a:ext cx="665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048856" y="4569023"/>
            <a:ext cx="24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dobe Arabic" pitchFamily="18" charset="-78"/>
                <a:cs typeface="Adobe Arabic" pitchFamily="18" charset="-78"/>
              </a:rPr>
              <a:t>2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4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124200"/>
            <a:ext cx="8229600" cy="1143000"/>
          </a:xfrm>
        </p:spPr>
        <p:txBody>
          <a:bodyPr/>
          <a:lstStyle/>
          <a:p>
            <a:r>
              <a:rPr lang="en-US" dirty="0" smtClean="0"/>
              <a:t>Patterns hint fisheries and reefs are related, but how?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0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Micronesia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Combined efforts and technical expertise across Micronesia</a:t>
            </a:r>
          </a:p>
          <a:p>
            <a:endParaRPr lang="en-US" dirty="0"/>
          </a:p>
          <a:p>
            <a:r>
              <a:rPr lang="en-US" dirty="0" smtClean="0"/>
              <a:t>Standardized data</a:t>
            </a:r>
          </a:p>
          <a:p>
            <a:pPr lvl="1"/>
            <a:r>
              <a:rPr lang="en-US" dirty="0" smtClean="0"/>
              <a:t>Coral Reefs</a:t>
            </a:r>
          </a:p>
          <a:p>
            <a:pPr lvl="1"/>
            <a:r>
              <a:rPr lang="en-US" dirty="0" smtClean="0"/>
              <a:t>Fisheries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Documents and Settings\user\Desktop\Caroline_Islands [Desktop Resolution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8" t="6666" r="1088" b="1111"/>
          <a:stretch/>
        </p:blipFill>
        <p:spPr bwMode="auto">
          <a:xfrm>
            <a:off x="3429000" y="2730303"/>
            <a:ext cx="5562600" cy="398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8" t="79880" r="1"/>
          <a:stretch/>
        </p:blipFill>
        <p:spPr>
          <a:xfrm>
            <a:off x="5059729" y="3240379"/>
            <a:ext cx="1150571" cy="1052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8" t="47657" r="1" b="36787"/>
          <a:stretch/>
        </p:blipFill>
        <p:spPr>
          <a:xfrm>
            <a:off x="5943600" y="5717221"/>
            <a:ext cx="1472617" cy="1041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8" t="31551" r="1" b="51782"/>
          <a:stretch/>
        </p:blipFill>
        <p:spPr>
          <a:xfrm>
            <a:off x="6477000" y="4038600"/>
            <a:ext cx="1250626" cy="94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8" t="991" r="6049" b="82343"/>
          <a:stretch/>
        </p:blipFill>
        <p:spPr>
          <a:xfrm>
            <a:off x="4280276" y="4328497"/>
            <a:ext cx="888247" cy="783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8" t="64237" r="1" b="19096"/>
          <a:stretch/>
        </p:blipFill>
        <p:spPr>
          <a:xfrm>
            <a:off x="7778831" y="5098188"/>
            <a:ext cx="1212769" cy="918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8" t="31551" r="1222" b="51782"/>
          <a:stretch/>
        </p:blipFill>
        <p:spPr>
          <a:xfrm>
            <a:off x="3200400" y="2667000"/>
            <a:ext cx="5082057" cy="39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3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Reef “health”</a:t>
            </a:r>
          </a:p>
        </p:txBody>
      </p:sp>
      <p:pic>
        <p:nvPicPr>
          <p:cNvPr id="17412" name="Picture 2" descr="C:\Users\PMRI\Documents\FSM\Chuuk\Chuuk Monitoring 2012 Pics\5-7-12 Chk -1 and 2\IMG_1126 (Copy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43000"/>
            <a:ext cx="1878013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C:\Users\PMRI\Documents\FSM\Chuuk\Chuuk Monitoring 2012 Pics\5-8-12 Chk 3 and 4\IMG_1243 (Copy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5988" y="2895600"/>
            <a:ext cx="18780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538" y="6015038"/>
            <a:ext cx="170973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19825"/>
            <a:ext cx="1295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4250" y="6400800"/>
            <a:ext cx="92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PMRI\Desktop\Yap - December 2014 - Reef Status and Condition Files\Final figures\Fig1-eco-cond-proces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595" y="1676400"/>
            <a:ext cx="615907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5674" y="4562474"/>
            <a:ext cx="2592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Components of reef health similar to human health, blood pressure</a:t>
            </a:r>
            <a:r>
              <a:rPr lang="en-US" sz="1600" dirty="0"/>
              <a:t>, cholesterol, </a:t>
            </a:r>
            <a:endParaRPr lang="en-US" sz="1600" dirty="0" smtClean="0"/>
          </a:p>
        </p:txBody>
      </p:sp>
      <p:sp>
        <p:nvSpPr>
          <p:cNvPr id="21" name="Oval 20"/>
          <p:cNvSpPr/>
          <p:nvPr/>
        </p:nvSpPr>
        <p:spPr>
          <a:xfrm>
            <a:off x="3335815" y="2122583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778566" y="2037930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2" idx="5"/>
          </p:cNvCxnSpPr>
          <p:nvPr/>
        </p:nvCxnSpPr>
        <p:spPr>
          <a:xfrm>
            <a:off x="5363933" y="2298093"/>
            <a:ext cx="1341667" cy="2005619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255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drives healthy reefs?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Natural environments?</a:t>
            </a:r>
          </a:p>
          <a:p>
            <a:endParaRPr lang="en-US" sz="2000" dirty="0"/>
          </a:p>
          <a:p>
            <a:r>
              <a:rPr lang="en-US" dirty="0" smtClean="0"/>
              <a:t>Fishing access?</a:t>
            </a:r>
          </a:p>
          <a:p>
            <a:endParaRPr lang="en-US" dirty="0"/>
          </a:p>
          <a:p>
            <a:r>
              <a:rPr lang="en-US" dirty="0" smtClean="0"/>
              <a:t>Pollution proxy?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1626891"/>
            <a:ext cx="2023186" cy="2618550"/>
          </a:xfrm>
        </p:spPr>
      </p:pic>
      <p:pic>
        <p:nvPicPr>
          <p:cNvPr id="6" name="Picture 10" descr="C:\Users\PMRI\Documents\FSM\Marshalls\RMI Monitoring 2011\Fun Images shark-coral Rongelap\Frontalis schoo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137" y="4447350"/>
            <a:ext cx="30908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C:\Users\PMRI\Documents\FSM\Marshalls\RMI Monitoring 2011\Fun Images shark-coral Rongelap\spearfish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860282">
            <a:off x="6012656" y="5870544"/>
            <a:ext cx="16224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352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Pohnpei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4" y="1779653"/>
            <a:ext cx="4471769" cy="3603494"/>
          </a:xfrm>
          <a:prstGeom prst="rect">
            <a:avLst/>
          </a:prstGeom>
        </p:spPr>
      </p:pic>
      <p:pic>
        <p:nvPicPr>
          <p:cNvPr id="6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6768" y="1876313"/>
            <a:ext cx="1295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44" y="3882792"/>
            <a:ext cx="590979" cy="2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MRI\Desktop\eco_cond_pohnpe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99441"/>
            <a:ext cx="3006500" cy="31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88378" y="2250423"/>
            <a:ext cx="224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Red – less healthy</a:t>
            </a:r>
          </a:p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Green – more healthy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9738" y="209348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 </a:t>
            </a:r>
            <a:r>
              <a:rPr lang="en-US" dirty="0" err="1" smtClean="0"/>
              <a:t>Wap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0923" y="398927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Kolonia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34240" y="321206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Pehlang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31893" y="34290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 </a:t>
            </a:r>
            <a:r>
              <a:rPr lang="en-US" dirty="0" err="1" smtClean="0"/>
              <a:t>Mweli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641250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2012 - 2014 data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5031" y="4954251"/>
            <a:ext cx="4166969" cy="42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6611" y="498403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Fishing access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14468" y="4984033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Low Fishing access</a:t>
            </a:r>
            <a:endParaRPr lang="en-US" b="1" dirty="0"/>
          </a:p>
        </p:txBody>
      </p:sp>
      <p:sp>
        <p:nvSpPr>
          <p:cNvPr id="12" name="Right Arrow 11"/>
          <p:cNvSpPr/>
          <p:nvPr/>
        </p:nvSpPr>
        <p:spPr>
          <a:xfrm>
            <a:off x="2389573" y="5104146"/>
            <a:ext cx="449772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4807" y="288698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Madamken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90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Majuro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98" r="4054"/>
          <a:stretch/>
        </p:blipFill>
        <p:spPr bwMode="auto">
          <a:xfrm>
            <a:off x="3429000" y="1219200"/>
            <a:ext cx="5410200" cy="425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User\Desktop\Majuro_sites_atol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909" y="4343400"/>
            <a:ext cx="4897582" cy="25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>
            <a:off x="990600" y="2743200"/>
            <a:ext cx="3486705" cy="1981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60184"/>
            <a:ext cx="1295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625061"/>
            <a:ext cx="590979" cy="2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76002" y="4947268"/>
            <a:ext cx="4166969" cy="42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495800" y="3581400"/>
            <a:ext cx="3200400" cy="209800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34000" y="4938360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Fishing access</a:t>
            </a:r>
            <a:endParaRPr lang="en-US" sz="2800" b="1" dirty="0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7067167" y="5199970"/>
            <a:ext cx="141820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8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Samoa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Circle size = reef health/condition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90679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48200" y="3657600"/>
            <a:ext cx="4343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6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1986 baseline in </a:t>
            </a:r>
            <a:r>
              <a:rPr lang="en-US" dirty="0" err="1" smtClean="0"/>
              <a:t>Kosrae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Then ---- Now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3101409" cy="388620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00350"/>
            <a:ext cx="29051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96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099"/>
            <a:ext cx="9143999" cy="6860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5" t="35676" r="18108" b="22282"/>
          <a:stretch/>
        </p:blipFill>
        <p:spPr>
          <a:xfrm>
            <a:off x="8970639" y="-1022803"/>
            <a:ext cx="149134" cy="935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64675" y="104429"/>
            <a:ext cx="10091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Low Waves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379" y="121011"/>
            <a:ext cx="829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1986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32" t="15168" r="8939" b="35103"/>
          <a:stretch/>
        </p:blipFill>
        <p:spPr>
          <a:xfrm>
            <a:off x="376880" y="3004602"/>
            <a:ext cx="1287796" cy="8124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32" t="15168" r="8939" b="35103"/>
          <a:stretch/>
        </p:blipFill>
        <p:spPr>
          <a:xfrm>
            <a:off x="5341076" y="3604607"/>
            <a:ext cx="769274" cy="485302"/>
          </a:xfrm>
          <a:prstGeom prst="rect">
            <a:avLst/>
          </a:prstGeom>
        </p:spPr>
      </p:pic>
      <p:pic>
        <p:nvPicPr>
          <p:cNvPr id="2050" name="Picture 2" descr="http://cookislands.bishopmuseum.org/MM/MX5/5BB357_Leth-xant_RR_JS_M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1" t="24612" r="2919" b="12901"/>
          <a:stretch/>
        </p:blipFill>
        <p:spPr bwMode="auto">
          <a:xfrm>
            <a:off x="310888" y="3955182"/>
            <a:ext cx="1353787" cy="8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cookislands.bishopmuseum.org/MM/MX5/5BB357_Leth-xant_RR_JS_MX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1" t="24612" r="2919" b="12901"/>
          <a:stretch/>
        </p:blipFill>
        <p:spPr bwMode="auto">
          <a:xfrm>
            <a:off x="5369152" y="4243401"/>
            <a:ext cx="681134" cy="41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nderwater.com.au/content/8544/red_bas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6" t="7550" r="6646" b="11434"/>
          <a:stretch/>
        </p:blipFill>
        <p:spPr bwMode="auto">
          <a:xfrm>
            <a:off x="512542" y="1957081"/>
            <a:ext cx="1098123" cy="93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underwater.com.au/content/8544/red_bas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6" t="7550" r="6646" b="11434"/>
          <a:stretch/>
        </p:blipFill>
        <p:spPr bwMode="auto">
          <a:xfrm>
            <a:off x="5341076" y="2144669"/>
            <a:ext cx="1375640" cy="116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3.zoochat.com.s3.amazonaws.com/large/27310-1993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1" t="15901" r="8228" b="15801"/>
          <a:stretch/>
        </p:blipFill>
        <p:spPr bwMode="auto">
          <a:xfrm>
            <a:off x="583546" y="4915000"/>
            <a:ext cx="789650" cy="50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s3.zoochat.com.s3.amazonaws.com/large/27310-19932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1" t="15901" r="8228" b="15801"/>
          <a:stretch/>
        </p:blipFill>
        <p:spPr bwMode="auto">
          <a:xfrm>
            <a:off x="5282719" y="4783213"/>
            <a:ext cx="1236817" cy="7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wetwebmedia.com/AcanthuroidPIX/TangPIX/Naso/Naso%20unicornis%20RSLG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2" t="14718" r="1644" b="15820"/>
          <a:stretch/>
        </p:blipFill>
        <p:spPr bwMode="auto">
          <a:xfrm>
            <a:off x="583546" y="6370656"/>
            <a:ext cx="706794" cy="4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wetwebmedia.com/AcanthuroidPIX/TangPIX/Naso/Naso%20unicornis%20RSLG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2" t="14718" r="1644" b="15820"/>
          <a:stretch/>
        </p:blipFill>
        <p:spPr bwMode="auto">
          <a:xfrm>
            <a:off x="5641182" y="6433202"/>
            <a:ext cx="706794" cy="4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0" t="19804" b="14502"/>
          <a:stretch/>
        </p:blipFill>
        <p:spPr>
          <a:xfrm>
            <a:off x="1010889" y="5566961"/>
            <a:ext cx="979838" cy="58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37" t="24784" r="5811" b="10795"/>
          <a:stretch/>
        </p:blipFill>
        <p:spPr>
          <a:xfrm>
            <a:off x="0" y="5516734"/>
            <a:ext cx="936943" cy="670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0" t="19804" b="14502"/>
          <a:stretch/>
        </p:blipFill>
        <p:spPr>
          <a:xfrm>
            <a:off x="6152215" y="5679464"/>
            <a:ext cx="979838" cy="5896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37" t="24784" r="5811" b="10795"/>
          <a:stretch/>
        </p:blipFill>
        <p:spPr>
          <a:xfrm>
            <a:off x="5215272" y="5658229"/>
            <a:ext cx="936943" cy="67021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5107405" y="259511"/>
            <a:ext cx="36095" cy="65984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6" t="26108" r="15818" b="33922"/>
          <a:stretch/>
        </p:blipFill>
        <p:spPr>
          <a:xfrm>
            <a:off x="155057" y="933160"/>
            <a:ext cx="1813092" cy="8931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6" t="26108" r="15818" b="33922"/>
          <a:stretch/>
        </p:blipFill>
        <p:spPr>
          <a:xfrm>
            <a:off x="5341076" y="791277"/>
            <a:ext cx="2339430" cy="11523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32" t="15168" r="8939" b="35103"/>
          <a:stretch/>
        </p:blipFill>
        <p:spPr>
          <a:xfrm>
            <a:off x="3273139" y="1605215"/>
            <a:ext cx="536491" cy="338449"/>
          </a:xfrm>
          <a:prstGeom prst="rect">
            <a:avLst/>
          </a:prstGeom>
        </p:spPr>
      </p:pic>
      <p:pic>
        <p:nvPicPr>
          <p:cNvPr id="29" name="Picture 2" descr="http://cookislands.bishopmuseum.org/MM/MX5/5BB357_Leth-xant_RR_JS_MX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1" t="24612" r="2919" b="12901"/>
          <a:stretch/>
        </p:blipFill>
        <p:spPr bwMode="auto">
          <a:xfrm>
            <a:off x="2751366" y="2121589"/>
            <a:ext cx="1369649" cy="8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underwater.com.au/content/8544/red_bass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6" t="7550" r="6646" b="11434"/>
          <a:stretch/>
        </p:blipFill>
        <p:spPr bwMode="auto">
          <a:xfrm>
            <a:off x="3342708" y="1143000"/>
            <a:ext cx="397354" cy="33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s3.zoochat.com.s3.amazonaws.com/large/27310-199321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1" t="15901" r="8228" b="15801"/>
          <a:stretch/>
        </p:blipFill>
        <p:spPr bwMode="auto">
          <a:xfrm>
            <a:off x="3152072" y="3143318"/>
            <a:ext cx="591591" cy="3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www.wetwebmedia.com/AcanthuroidPIX/TangPIX/Naso/Naso%20unicornis%20RSLG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2" t="14718" r="1644" b="15820"/>
          <a:stretch/>
        </p:blipFill>
        <p:spPr bwMode="auto">
          <a:xfrm>
            <a:off x="3062028" y="6217911"/>
            <a:ext cx="706794" cy="4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0" t="19804" b="14502"/>
          <a:stretch/>
        </p:blipFill>
        <p:spPr>
          <a:xfrm>
            <a:off x="2772697" y="5134057"/>
            <a:ext cx="1348317" cy="8114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37" t="24784" r="5811" b="10795"/>
          <a:stretch/>
        </p:blipFill>
        <p:spPr>
          <a:xfrm>
            <a:off x="2667000" y="3744472"/>
            <a:ext cx="1561738" cy="111714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126656" y="282894"/>
            <a:ext cx="8294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2015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5486400" y="32563"/>
            <a:ext cx="829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1986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6705969" y="134651"/>
            <a:ext cx="10544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Waves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70425" y="104429"/>
            <a:ext cx="8294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2015</a:t>
            </a:r>
            <a:endParaRPr lang="en-US" sz="3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32" t="15168" r="8939" b="35103"/>
          <a:stretch/>
        </p:blipFill>
        <p:spPr>
          <a:xfrm>
            <a:off x="8072134" y="1591579"/>
            <a:ext cx="940829" cy="593529"/>
          </a:xfrm>
          <a:prstGeom prst="rect">
            <a:avLst/>
          </a:prstGeom>
        </p:spPr>
      </p:pic>
      <p:pic>
        <p:nvPicPr>
          <p:cNvPr id="40" name="Picture 2" descr="http://cookislands.bishopmuseum.org/MM/MX5/5BB357_Leth-xant_RR_JS_MX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1" t="24612" r="2919" b="12901"/>
          <a:stretch/>
        </p:blipFill>
        <p:spPr bwMode="auto">
          <a:xfrm>
            <a:off x="8241255" y="2259088"/>
            <a:ext cx="681134" cy="41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underwater.com.au/content/8544/red_bass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6" t="7550" r="6646" b="11434"/>
          <a:stretch/>
        </p:blipFill>
        <p:spPr bwMode="auto">
          <a:xfrm>
            <a:off x="8241256" y="933160"/>
            <a:ext cx="687795" cy="5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s3.zoochat.com.s3.amazonaws.com/large/27310-199321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1" t="15901" r="8228" b="15801"/>
          <a:stretch/>
        </p:blipFill>
        <p:spPr bwMode="auto">
          <a:xfrm>
            <a:off x="8007947" y="2774708"/>
            <a:ext cx="1097511" cy="6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://www.wetwebmedia.com/AcanthuroidPIX/TangPIX/Naso/Naso%20unicornis%20RSLG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2" t="14718" r="1644" b="15820"/>
          <a:stretch/>
        </p:blipFill>
        <p:spPr bwMode="auto">
          <a:xfrm>
            <a:off x="8072134" y="6240813"/>
            <a:ext cx="706794" cy="4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0" t="19804" b="14502"/>
          <a:stretch/>
        </p:blipFill>
        <p:spPr>
          <a:xfrm>
            <a:off x="7402671" y="4991265"/>
            <a:ext cx="1787424" cy="10756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37" t="24784" r="5811" b="10795"/>
          <a:stretch/>
        </p:blipFill>
        <p:spPr>
          <a:xfrm>
            <a:off x="7430755" y="3583694"/>
            <a:ext cx="1760906" cy="12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4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from 1986 to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2427325"/>
            <a:ext cx="3351314" cy="2612950"/>
          </a:xfrm>
          <a:prstGeom prst="rect">
            <a:avLst/>
          </a:prstGeom>
        </p:spPr>
      </p:pic>
      <p:pic>
        <p:nvPicPr>
          <p:cNvPr id="6" name="Picture 12" descr="C:\Users\PMRI\Documents\FSM\Marshalls\RMI Monitoring 2011\Fun Images shark-coral Rongelap\spearfish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953000"/>
            <a:ext cx="16224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24288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343400"/>
            <a:ext cx="3424886" cy="2175669"/>
          </a:xfrm>
          <a:prstGeom prst="rect">
            <a:avLst/>
          </a:prstGeom>
        </p:spPr>
      </p:pic>
      <p:pic>
        <p:nvPicPr>
          <p:cNvPr id="10" name="Picture 9" descr="C:\Documents and Settings\user\My Documents\My Pictures\CNMI Invert Pics\Fish-images\Chlorurus frontalis~ RNG 906B-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2357791"/>
            <a:ext cx="775469" cy="409339"/>
          </a:xfrm>
          <a:prstGeom prst="rect">
            <a:avLst/>
          </a:prstGeom>
          <a:noFill/>
        </p:spPr>
      </p:pic>
      <p:pic>
        <p:nvPicPr>
          <p:cNvPr id="11" name="Picture 10" descr="C:\Documents and Settings\user\My Documents\My Pictures\CNMI Invert Pics\Fish-images\Chlorurus frontalis~ RNG 906B-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4978" y="3098065"/>
            <a:ext cx="387735" cy="204670"/>
          </a:xfrm>
          <a:prstGeom prst="rect">
            <a:avLst/>
          </a:prstGeom>
          <a:noFill/>
        </p:spPr>
      </p:pic>
      <p:pic>
        <p:nvPicPr>
          <p:cNvPr id="12" name="Picture 11" descr="C:\Documents and Settings\user\My Documents\My Pictures\CNMI Invert Pics\Fish-images\Chlorurus frontalis~ RNG 906B-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3994131"/>
            <a:ext cx="228600" cy="120669"/>
          </a:xfrm>
          <a:prstGeom prst="rect">
            <a:avLst/>
          </a:prstGeom>
          <a:noFill/>
        </p:spPr>
      </p:pic>
      <p:pic>
        <p:nvPicPr>
          <p:cNvPr id="13" name="Picture 12" descr="C:\Documents and Settings\user\My Documents\My Pictures\CNMI Invert Pics\Fish-images\Chlorurus frontalis~ RNG 906B-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3700" y="3808783"/>
            <a:ext cx="387735" cy="204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54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culture of fisheries</a:t>
            </a:r>
            <a:endParaRPr lang="en-US" dirty="0"/>
          </a:p>
        </p:txBody>
      </p:sp>
      <p:pic>
        <p:nvPicPr>
          <p:cNvPr id="2050" name="Picture 2" descr="C:\Users\PMRI\Pictures\Historical fishing pics\1990 tinian blow hole spear catch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63891"/>
            <a:ext cx="1878012" cy="238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MRI\Pictures\Screensaver photos\Granpa_fi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19200"/>
            <a:ext cx="1747051" cy="182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MRI\Pictures\Screensaver photos\tuna fishing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790997" cy="20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00477"/>
            <a:ext cx="2362200" cy="143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PMRI\Pictures\Palau 08-09 photos\IMG_4147 (Copy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3162" y="3352800"/>
            <a:ext cx="1836738" cy="13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MRI\Documents\FSM\Kosrae\Kosrae Monitoring February 2011\Kosrae Monitoring\Kosrae General Pics\JPG - Peter KCSO KIRMA Marine\2011Feb23_CM EMB 37 02_2118 (Copy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02" y="3551383"/>
            <a:ext cx="1240820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PMRI\Documents\PMRI\JMF journal stuff\Historical fishing photos\Saipan\2519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63164"/>
            <a:ext cx="1524725" cy="15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39000" y="5035153"/>
            <a:ext cx="1701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12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Laolao</a:t>
            </a:r>
            <a:r>
              <a:rPr lang="en-US" dirty="0" smtClean="0"/>
              <a:t> Bay, CNMI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5"/>
          <p:cNvPicPr>
            <a:picLocks/>
          </p:cNvPicPr>
          <p:nvPr/>
        </p:nvPicPr>
        <p:blipFill rotWithShape="1">
          <a:blip r:embed="rId2"/>
          <a:srcRect l="16981" t="41511" r="4370" b="4229"/>
          <a:stretch/>
        </p:blipFill>
        <p:spPr>
          <a:xfrm>
            <a:off x="4797779" y="4406900"/>
            <a:ext cx="4038600" cy="221827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5513446" y="909933"/>
            <a:ext cx="265806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05000" y="2362200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1992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61343" y="5049067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2010/11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35215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Reef slope – fish changes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SPC – Stationary point count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267200" y="1981200"/>
            <a:ext cx="4038600" cy="990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-190500" y="4686300"/>
            <a:ext cx="3886200" cy="457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:\Documents and Settings\user\Desktop\Laolao-working-GIS-project [Desktop Resolution]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581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81200" y="2977951"/>
            <a:ext cx="6324600" cy="38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user\My Documents\My Pictures\CNMI Invert Pics\Fish-images\Acanthurus nigrofuscus Guam 769-3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21812" y="3015639"/>
            <a:ext cx="964688" cy="513369"/>
          </a:xfrm>
          <a:prstGeom prst="rect">
            <a:avLst/>
          </a:prstGeom>
          <a:noFill/>
        </p:spPr>
      </p:pic>
      <p:pic>
        <p:nvPicPr>
          <p:cNvPr id="12" name="Picture 8" descr="F:\Current Backup\Documents\Pictures\CNMI Invert Pics\Fish-images\Naso lituratus Guam 849-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43200" y="3272324"/>
            <a:ext cx="771386" cy="4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Documents and Settings\user\My Documents\My Pictures\CNMI Invert Pics\Fish-images\Chlorurus frontalis~ RNG 906B-3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30030" y="5766376"/>
            <a:ext cx="892355" cy="471038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5624238"/>
            <a:ext cx="831075" cy="51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F:\Current Backup\Documents\Pictures\CNMI Invert Pics\Fish-images\Epinephelus polyphekalion RNG 903-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51138" y="5750570"/>
            <a:ext cx="790207" cy="39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85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Declining fish populations are primary drivers of reef status across most Pacific islands</a:t>
            </a:r>
            <a:endParaRPr lang="en-US" sz="4400" dirty="0"/>
          </a:p>
        </p:txBody>
      </p:sp>
      <p:pic>
        <p:nvPicPr>
          <p:cNvPr id="5" name="Picture 8" descr="F:\Backup\Desktop\Namdrik Data Analysis\New analyses 12_2013\Figures\Pictures for use\coral-reef-life-death-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590" y="1676400"/>
            <a:ext cx="5139801" cy="462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ser\Desktop\Kosrae general pics\IMG_1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934" y="3060700"/>
            <a:ext cx="2076759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Kosrae general pics\IMG_1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1223" y="1423987"/>
            <a:ext cx="207676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24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r>
              <a:rPr lang="en-US" dirty="0" smtClean="0"/>
              <a:t>Sustainable societies, reefs, and economies depend on fisheries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19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53" y="357222"/>
            <a:ext cx="4799047" cy="624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76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Collaborative fisheries monitoring</a:t>
            </a:r>
            <a:endParaRPr lang="en-US" dirty="0"/>
          </a:p>
        </p:txBody>
      </p:sp>
      <p:pic>
        <p:nvPicPr>
          <p:cNvPr id="4" name="Picture 4" descr="C:\Users\User\Dropbox\PAPERS\Scientific manuscripts\Chuuk fisheries\presentations\materials\New folder\DO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495800"/>
            <a:ext cx="876300" cy="876300"/>
          </a:xfrm>
          <a:prstGeom prst="rect">
            <a:avLst/>
          </a:prstGeom>
          <a:noFill/>
        </p:spPr>
      </p:pic>
      <p:pic>
        <p:nvPicPr>
          <p:cNvPr id="6" name="Picture 5" descr="C:\Users\User\Dropbox\PAPERS\Scientific manuscripts\Chuuk fisheries\presentations\materials\New folder\logo-macfound-h1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505200"/>
            <a:ext cx="1219200" cy="799690"/>
          </a:xfrm>
          <a:prstGeom prst="rect">
            <a:avLst/>
          </a:prstGeom>
          <a:noFill/>
        </p:spPr>
      </p:pic>
      <p:pic>
        <p:nvPicPr>
          <p:cNvPr id="7" name="Picture 6" descr="C:\Users\User\Dropbox\PAPERS\Scientific manuscripts\Chuuk fisheries\presentations\materials\New folder\mc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590800"/>
            <a:ext cx="2438400" cy="806116"/>
          </a:xfrm>
          <a:prstGeom prst="rect">
            <a:avLst/>
          </a:prstGeom>
          <a:noFill/>
        </p:spPr>
      </p:pic>
      <p:pic>
        <p:nvPicPr>
          <p:cNvPr id="8" name="Picture 2" descr="C:\Users\User\Dropbox\presentations\Micronesia fisheries inception meeting_June 2016\materials\nfwf-transparent-300x16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3429000"/>
            <a:ext cx="903684" cy="838200"/>
          </a:xfrm>
          <a:prstGeom prst="rect">
            <a:avLst/>
          </a:prstGeom>
          <a:noFill/>
        </p:spPr>
      </p:pic>
      <p:pic>
        <p:nvPicPr>
          <p:cNvPr id="9" name="Picture 3" descr="C:\Users\User\Dropbox\presentations\Micronesia fisheries inception meeting_June 2016\materials\noa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4495800"/>
            <a:ext cx="871538" cy="871538"/>
          </a:xfrm>
          <a:prstGeom prst="rect">
            <a:avLst/>
          </a:prstGeom>
          <a:noFill/>
        </p:spPr>
      </p:pic>
      <p:pic>
        <p:nvPicPr>
          <p:cNvPr id="10" name="Picture 2" descr="C:\Users\User\Dropbox\presentations\Micronesia fisheries inception meeting_June 2016\materials\tnc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5562600"/>
            <a:ext cx="2362200" cy="847203"/>
          </a:xfrm>
          <a:prstGeom prst="rect">
            <a:avLst/>
          </a:prstGeom>
          <a:noFill/>
        </p:spPr>
      </p:pic>
      <p:pic>
        <p:nvPicPr>
          <p:cNvPr id="11" name="Picture 3" descr="C:\Users\User\Dropbox\presentations\Micronesia fisheries inception meeting_June 2016\materials\Map_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2590800"/>
            <a:ext cx="3238500" cy="2426903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1181100" y="3967163"/>
            <a:ext cx="381000" cy="18841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19300" y="4072945"/>
            <a:ext cx="381000" cy="18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28900" y="4065756"/>
            <a:ext cx="381000" cy="18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95523" y="4206582"/>
            <a:ext cx="381000" cy="18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28800" y="3176184"/>
            <a:ext cx="571500" cy="31378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83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of fisheries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4" t="2169" r="4770" b="13329"/>
          <a:stretch/>
        </p:blipFill>
        <p:spPr>
          <a:xfrm>
            <a:off x="694426" y="1295400"/>
            <a:ext cx="7763774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3741" y="6019800"/>
            <a:ext cx="684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Estimated $2.4 million USD per annum for these jurisdictions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876800" y="5486400"/>
            <a:ext cx="1143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CNMI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7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Naso Unicorni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948" y="195256"/>
            <a:ext cx="2050116" cy="912829"/>
          </a:xfrm>
          <a:prstGeom prst="rect">
            <a:avLst/>
          </a:prstGeom>
        </p:spPr>
      </p:pic>
      <p:pic>
        <p:nvPicPr>
          <p:cNvPr id="22" name="Picture 2" descr="C:\Users\JCB\Dropbox\TNC 2016\brochures\materisl\Brochure Fish Pictures\Chlorurus microrhinos 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775" y="5410200"/>
            <a:ext cx="1203718" cy="6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CB\Dropbox\TNC 2016\brochures\materisl\Brochure Fish Pictures\kyphosus vaig tra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1450"/>
            <a:ext cx="1676400" cy="7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cantharus lineatus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6330" y="2016234"/>
            <a:ext cx="951351" cy="649662"/>
          </a:xfrm>
          <a:prstGeom prst="rect">
            <a:avLst/>
          </a:prstGeom>
        </p:spPr>
      </p:pic>
      <p:pic>
        <p:nvPicPr>
          <p:cNvPr id="25" name="Picture 24" descr="Hipposcarus longiceps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9369" y="2768445"/>
            <a:ext cx="1245272" cy="466163"/>
          </a:xfrm>
          <a:prstGeom prst="rect">
            <a:avLst/>
          </a:prstGeom>
        </p:spPr>
      </p:pic>
      <p:pic>
        <p:nvPicPr>
          <p:cNvPr id="26" name="Picture 25" descr="Group Naso.jpg"/>
          <p:cNvPicPr>
            <a:picLocks noChangeAspect="1"/>
          </p:cNvPicPr>
          <p:nvPr/>
        </p:nvPicPr>
        <p:blipFill>
          <a:blip r:embed="rId7" cstate="print"/>
          <a:srcRect t="7692"/>
          <a:stretch>
            <a:fillRect/>
          </a:stretch>
        </p:blipFill>
        <p:spPr>
          <a:xfrm>
            <a:off x="962072" y="4165637"/>
            <a:ext cx="932875" cy="673743"/>
          </a:xfrm>
          <a:prstGeom prst="rect">
            <a:avLst/>
          </a:prstGeom>
        </p:spPr>
      </p:pic>
      <p:pic>
        <p:nvPicPr>
          <p:cNvPr id="27" name="Picture 2" descr="C:\Users\User\Dropbox\FISHERIES DATA\Kosrae\2014-2015\DB\dBtools\Guide_images\Plectropomus areolatus 1.jpg"/>
          <p:cNvPicPr>
            <a:picLocks noChangeAspect="1" noChangeArrowheads="1"/>
          </p:cNvPicPr>
          <p:nvPr/>
        </p:nvPicPr>
        <p:blipFill>
          <a:blip r:embed="rId8" cstate="print"/>
          <a:srcRect t="29569" b="14579"/>
          <a:stretch>
            <a:fillRect/>
          </a:stretch>
        </p:blipFill>
        <p:spPr bwMode="auto">
          <a:xfrm flipH="1">
            <a:off x="790296" y="4925990"/>
            <a:ext cx="1253819" cy="48421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657600" y="2786564"/>
            <a:ext cx="4423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9</a:t>
            </a:r>
            <a:r>
              <a:rPr lang="en-US" sz="3600" dirty="0" smtClean="0"/>
              <a:t> species make up greater than</a:t>
            </a:r>
          </a:p>
          <a:p>
            <a:pPr algn="ctr"/>
            <a:r>
              <a:rPr lang="en-US" sz="3600" b="1" dirty="0" smtClean="0"/>
              <a:t>50%</a:t>
            </a:r>
            <a:r>
              <a:rPr lang="en-US" sz="3600" dirty="0" smtClean="0"/>
              <a:t> of commercial landings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69" t="17526" r="11207" b="22512"/>
          <a:stretch/>
        </p:blipFill>
        <p:spPr>
          <a:xfrm>
            <a:off x="750005" y="3349770"/>
            <a:ext cx="1524000" cy="6678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34792" y="788488"/>
            <a:ext cx="5363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&gt;200</a:t>
            </a:r>
            <a:r>
              <a:rPr lang="en-US" sz="6000" dirty="0" smtClean="0"/>
              <a:t> species in fishery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218609" y="738265"/>
            <a:ext cx="152400" cy="566664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960081" y="4925990"/>
            <a:ext cx="5574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$1.2 million USD </a:t>
            </a:r>
            <a:r>
              <a:rPr lang="en-US" sz="2800" dirty="0" smtClean="0"/>
              <a:t>in fish sales</a:t>
            </a:r>
          </a:p>
          <a:p>
            <a:pPr algn="ctr"/>
            <a:r>
              <a:rPr lang="en-US" sz="2800" dirty="0" smtClean="0"/>
              <a:t>across Chuuk, </a:t>
            </a:r>
            <a:r>
              <a:rPr lang="en-US" sz="2800" dirty="0" err="1" smtClean="0"/>
              <a:t>Pohnpei</a:t>
            </a:r>
            <a:r>
              <a:rPr lang="en-US" sz="2800" dirty="0" smtClean="0"/>
              <a:t>, Yap, CNMI, and </a:t>
            </a:r>
            <a:r>
              <a:rPr lang="en-US" sz="2800" dirty="0" err="1" smtClean="0"/>
              <a:t>Kosrae</a:t>
            </a:r>
            <a:r>
              <a:rPr lang="en-US" sz="2800" dirty="0" smtClean="0"/>
              <a:t> (per annum – based on our study years)</a:t>
            </a:r>
          </a:p>
          <a:p>
            <a:pPr algn="ctr"/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675" y="6140823"/>
            <a:ext cx="1264818" cy="6619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4091" y="46700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$144 K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96221" y="129631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$99 K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60231" y="215639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$74 K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281940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$66 K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24462" y="349901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$57 K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176121" y="431784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$55 K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01074" y="493591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$51 K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157861" y="555125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$41 K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202250" y="614082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$28 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6337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2" grpId="0"/>
      <p:bldP spid="16" grpId="0"/>
      <p:bldP spid="17" grpId="0"/>
      <p:bldP spid="18" grpId="0"/>
      <p:bldP spid="19" grpId="0"/>
      <p:bldP spid="20" grpId="0"/>
      <p:bldP spid="28" grpId="0"/>
      <p:bldP spid="32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r>
              <a:rPr lang="en-US" dirty="0" smtClean="0"/>
              <a:t>How did these species become dominant?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45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trends</a:t>
            </a:r>
            <a:endParaRPr lang="en-US" dirty="0"/>
          </a:p>
        </p:txBody>
      </p:sp>
      <p:pic>
        <p:nvPicPr>
          <p:cNvPr id="9" name="Picture 7" descr="C:\Users\PMRI\Documents\PMRI\JMF journal stuff\Historical fishing photos\Saipan\251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1585315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334"/>
          <a:stretch/>
        </p:blipFill>
        <p:spPr bwMode="auto">
          <a:xfrm>
            <a:off x="1143000" y="1676400"/>
            <a:ext cx="4419600" cy="476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33163" y="4869893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03787" y="3505200"/>
            <a:ext cx="0" cy="1752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077707" y="5257800"/>
            <a:ext cx="20326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5714061" y="415566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catch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72200" y="535139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1940’s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97719" y="5343392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6172200" y="4058392"/>
            <a:ext cx="1794933" cy="996167"/>
          </a:xfrm>
          <a:custGeom>
            <a:avLst/>
            <a:gdLst>
              <a:gd name="connsiteX0" fmla="*/ 0 w 1794933"/>
              <a:gd name="connsiteY0" fmla="*/ 996167 h 996167"/>
              <a:gd name="connsiteX1" fmla="*/ 372533 w 1794933"/>
              <a:gd name="connsiteY1" fmla="*/ 505100 h 996167"/>
              <a:gd name="connsiteX2" fmla="*/ 1126066 w 1794933"/>
              <a:gd name="connsiteY2" fmla="*/ 47900 h 996167"/>
              <a:gd name="connsiteX3" fmla="*/ 1532466 w 1794933"/>
              <a:gd name="connsiteY3" fmla="*/ 22500 h 996167"/>
              <a:gd name="connsiteX4" fmla="*/ 1794933 w 1794933"/>
              <a:gd name="connsiteY4" fmla="*/ 124100 h 99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933" h="996167">
                <a:moveTo>
                  <a:pt x="0" y="996167"/>
                </a:moveTo>
                <a:cubicBezTo>
                  <a:pt x="92427" y="829655"/>
                  <a:pt x="184855" y="663144"/>
                  <a:pt x="372533" y="505100"/>
                </a:cubicBezTo>
                <a:cubicBezTo>
                  <a:pt x="560211" y="347055"/>
                  <a:pt x="932744" y="128333"/>
                  <a:pt x="1126066" y="47900"/>
                </a:cubicBezTo>
                <a:cubicBezTo>
                  <a:pt x="1319388" y="-32533"/>
                  <a:pt x="1420988" y="9800"/>
                  <a:pt x="1532466" y="22500"/>
                </a:cubicBezTo>
                <a:cubicBezTo>
                  <a:pt x="1643944" y="35200"/>
                  <a:pt x="1719438" y="79650"/>
                  <a:pt x="1794933" y="1241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66099" y="398676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$$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97719" y="37470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$$$$$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014271" y="3276600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 = cost of catching fish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53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350" y="1875329"/>
            <a:ext cx="883917" cy="480905"/>
          </a:xfrm>
          <a:prstGeom prst="rect">
            <a:avLst/>
          </a:prstGeom>
        </p:spPr>
      </p:pic>
      <p:pic>
        <p:nvPicPr>
          <p:cNvPr id="38" name="Picture 37" descr="C:\Users\Dalia Hdz\Desktop\pececillos del mar\scribbled_cougarman1SM transparent.png"/>
          <p:cNvPicPr/>
          <p:nvPr/>
        </p:nvPicPr>
        <p:blipFill>
          <a:blip r:embed="rId3" cstate="print"/>
          <a:srcRect l="447" t="7605" r="2461" b="10266"/>
          <a:stretch>
            <a:fillRect/>
          </a:stretch>
        </p:blipFill>
        <p:spPr bwMode="auto">
          <a:xfrm>
            <a:off x="6812576" y="2724887"/>
            <a:ext cx="722455" cy="34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09" y="76200"/>
            <a:ext cx="8229600" cy="1143000"/>
          </a:xfrm>
        </p:spPr>
        <p:txBody>
          <a:bodyPr/>
          <a:lstStyle/>
          <a:p>
            <a:r>
              <a:rPr lang="en-US" dirty="0" smtClean="0"/>
              <a:t>Evolution and management of fisheries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38200" y="1905000"/>
            <a:ext cx="43533" cy="38862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838200" y="5792118"/>
            <a:ext cx="7010400" cy="3836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912281" y="3493099"/>
            <a:ext cx="270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Annual catch yield (kg)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933019" y="6128266"/>
            <a:ext cx="872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time</a:t>
            </a:r>
            <a:endParaRPr lang="en-US" sz="4000" dirty="0"/>
          </a:p>
        </p:txBody>
      </p:sp>
      <p:sp>
        <p:nvSpPr>
          <p:cNvPr id="13" name="Freeform 12"/>
          <p:cNvSpPr/>
          <p:nvPr/>
        </p:nvSpPr>
        <p:spPr>
          <a:xfrm>
            <a:off x="1104631" y="2133599"/>
            <a:ext cx="6743969" cy="3320301"/>
          </a:xfrm>
          <a:custGeom>
            <a:avLst/>
            <a:gdLst>
              <a:gd name="connsiteX0" fmla="*/ 0 w 5155894"/>
              <a:gd name="connsiteY0" fmla="*/ 2524300 h 2524300"/>
              <a:gd name="connsiteX1" fmla="*/ 892367 w 5155894"/>
              <a:gd name="connsiteY1" fmla="*/ 1224310 h 2524300"/>
              <a:gd name="connsiteX2" fmla="*/ 2082188 w 5155894"/>
              <a:gd name="connsiteY2" fmla="*/ 221775 h 2524300"/>
              <a:gd name="connsiteX3" fmla="*/ 3062689 w 5155894"/>
              <a:gd name="connsiteY3" fmla="*/ 12454 h 2524300"/>
              <a:gd name="connsiteX4" fmla="*/ 3922005 w 5155894"/>
              <a:gd name="connsiteY4" fmla="*/ 453129 h 2524300"/>
              <a:gd name="connsiteX5" fmla="*/ 5155894 w 5155894"/>
              <a:gd name="connsiteY5" fmla="*/ 1356512 h 25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5894" h="2524300">
                <a:moveTo>
                  <a:pt x="0" y="2524300"/>
                </a:moveTo>
                <a:cubicBezTo>
                  <a:pt x="272668" y="2066182"/>
                  <a:pt x="545336" y="1608064"/>
                  <a:pt x="892367" y="1224310"/>
                </a:cubicBezTo>
                <a:cubicBezTo>
                  <a:pt x="1239398" y="840556"/>
                  <a:pt x="1720468" y="423751"/>
                  <a:pt x="2082188" y="221775"/>
                </a:cubicBezTo>
                <a:cubicBezTo>
                  <a:pt x="2443908" y="19799"/>
                  <a:pt x="2756053" y="-26105"/>
                  <a:pt x="3062689" y="12454"/>
                </a:cubicBezTo>
                <a:cubicBezTo>
                  <a:pt x="3369325" y="51013"/>
                  <a:pt x="3573138" y="229119"/>
                  <a:pt x="3922005" y="453129"/>
                </a:cubicBezTo>
                <a:cubicBezTo>
                  <a:pt x="4270872" y="677139"/>
                  <a:pt x="4713383" y="1016825"/>
                  <a:pt x="5155894" y="1356512"/>
                </a:cubicBezTo>
              </a:path>
            </a:pathLst>
          </a:custGeom>
          <a:noFill/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C:\Users\JCB\Dropbox\TNC 2016\brochures\materisl\Brochure Fish Pictures\kyphosus vaig tra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010" y="2261877"/>
            <a:ext cx="1143000" cy="5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041" y="1568345"/>
            <a:ext cx="1157851" cy="568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5688" y="2409167"/>
            <a:ext cx="938236" cy="399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4009" y="5400997"/>
            <a:ext cx="957674" cy="343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001" y="3637780"/>
            <a:ext cx="1068578" cy="4545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5948" y="3066574"/>
            <a:ext cx="1243012" cy="5077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420" y="4220060"/>
            <a:ext cx="1083382" cy="5390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736" y="2133599"/>
            <a:ext cx="1031727" cy="7703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66" y="4685036"/>
            <a:ext cx="1027969" cy="6851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3057" y="3086684"/>
            <a:ext cx="708708" cy="4724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1940" y="3225930"/>
            <a:ext cx="844200" cy="35878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43710" y="5943600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fishing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888514" y="5943600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fishing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286000" y="6128266"/>
            <a:ext cx="4419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943600" y="1775618"/>
            <a:ext cx="2209800" cy="2567782"/>
          </a:xfrm>
          <a:prstGeom prst="rect">
            <a:avLst/>
          </a:prstGeom>
          <a:solidFill>
            <a:schemeClr val="accent3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48819" y="1371600"/>
            <a:ext cx="4118581" cy="2758598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14400" y="2415702"/>
            <a:ext cx="2651250" cy="3335982"/>
          </a:xfrm>
          <a:prstGeom prst="rect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01648" y="4125464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Less management needed, only in heavily exploited fisheries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992238" y="2775677"/>
            <a:ext cx="154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Size-based management most effective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636455" y="4365042"/>
            <a:ext cx="1546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Seasonal or temporal ban/quota</a:t>
            </a:r>
            <a:r>
              <a:rPr lang="en-US" dirty="0"/>
              <a:t>;</a:t>
            </a:r>
            <a:r>
              <a:rPr lang="en-US" dirty="0" smtClean="0"/>
              <a:t> temporary bans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5855" y="808838"/>
            <a:ext cx="2495420" cy="13576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662" y="970190"/>
            <a:ext cx="2928895" cy="11963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7454" y="2742022"/>
            <a:ext cx="2055697" cy="10227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048" y="3559264"/>
            <a:ext cx="3097799" cy="20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23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187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4495800"/>
            <a:ext cx="4862989" cy="2129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60277"/>
            <a:ext cx="1157851" cy="568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8894" y="1409716"/>
            <a:ext cx="1157851" cy="568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2286000"/>
            <a:ext cx="650317" cy="319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4714154"/>
            <a:ext cx="1295400" cy="700926"/>
          </a:xfrm>
          <a:prstGeom prst="rect">
            <a:avLst/>
          </a:prstGeom>
        </p:spPr>
      </p:pic>
      <p:pic>
        <p:nvPicPr>
          <p:cNvPr id="1027" name="Picture 3" descr="C:\Users\PMRI\Documents\My Dropbox\Kosrae Fish Market Survey 2014-2015\Fisheries tools for Kosrae\Fisheries tools\dBtools\Guide_images\Chlorurus sordidus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8" t="3134" r="3901" b="11357"/>
          <a:stretch/>
        </p:blipFill>
        <p:spPr bwMode="auto">
          <a:xfrm>
            <a:off x="4795299" y="4836663"/>
            <a:ext cx="545039" cy="29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MRI\Documents\My Dropbox\Kosrae Fish Market Survey 2014-2015\Fisheries tools for Kosrae\Fisheries tools\dBtools\Guide_images\Scarus forsteni 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2" t="9778" r="7250" b="12827"/>
          <a:stretch/>
        </p:blipFill>
        <p:spPr bwMode="auto">
          <a:xfrm>
            <a:off x="4572000" y="5301150"/>
            <a:ext cx="570507" cy="22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0" y="1828800"/>
            <a:ext cx="2895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98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matters</a:t>
            </a:r>
            <a:endParaRPr lang="en-US" dirty="0"/>
          </a:p>
        </p:txBody>
      </p:sp>
      <p:pic>
        <p:nvPicPr>
          <p:cNvPr id="8" name="Picture 2" descr="C:\Users\PMRI\Documents\Manuscripts in prep\Fish Markets Micronesia manuscript\Fish Market Data 2009 and 2010 Seasons\Market-2-pager\Picture1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3400" y="4409124"/>
            <a:ext cx="2999539" cy="230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:\Current Backup\Documents\Pictures\CNMI Invert Pics\Fish-images\Chlorurus sordidus Guam 841-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2903" y="1642732"/>
            <a:ext cx="1368424" cy="7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2792148" y="2477596"/>
            <a:ext cx="2286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1109" y="3010996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349" y="3014695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Documents and Settings\user\My Documents\My Pictures\CNMI Invert Pics\Fish-images\Chlorurus frontalis~ RNG 906B-3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03025" y="1538908"/>
            <a:ext cx="2425820" cy="1280492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6911987" y="3010996"/>
            <a:ext cx="2286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8760" y="3748345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52044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1226" y="3748345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466" y="3752044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8760" y="4422692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26391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1226" y="4422692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466" y="4426391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8954" y="5163740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6194" y="5167439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1420" y="5163740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8660" y="5167439"/>
            <a:ext cx="543588" cy="5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6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788" y="2209800"/>
            <a:ext cx="5443537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Predators matter</a:t>
            </a:r>
          </a:p>
        </p:txBody>
      </p:sp>
      <p:pic>
        <p:nvPicPr>
          <p:cNvPr id="18437" name="Picture 6" descr="C:\Users\Peter-PMRI\Desktop\Untitled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6112" flipH="1">
            <a:off x="7494588" y="5461000"/>
            <a:ext cx="13335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C:\Users\Peter-PMRI\Desktop\Untitled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6112" flipH="1">
            <a:off x="3729038" y="5881688"/>
            <a:ext cx="6286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C:\Users\PMRI\Documents\FSM\Marshalls\RMI Monitoring 2011\Fun Images shark-coral Rongelap\shark2-transparentback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619750"/>
            <a:ext cx="8493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C:\Users\PMRI\Documents\FSM\Marshalls\RMI Monitoring 2011\Fun Images shark-coral Rongelap\shark2-transparentback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698750"/>
            <a:ext cx="16732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" descr="C:\Users\PMRI\Documents\FSM\Marshalls\RMI Monitoring 2011\RMI 2011 June Photos\Rong-5\DSC097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00" y="4271963"/>
            <a:ext cx="2106613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 descr="C:\Users\PMRI\Documents\FSM\Marshalls\RMI Monitoring 2011\RMI 2011 June Photos\Rong-5\DSC09725 (Copy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00" y="2678113"/>
            <a:ext cx="2106613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Box 1"/>
          <p:cNvSpPr txBox="1">
            <a:spLocks noChangeArrowheads="1"/>
          </p:cNvSpPr>
          <p:nvPr/>
        </p:nvSpPr>
        <p:spPr bwMode="auto">
          <a:xfrm rot="5400000">
            <a:off x="1070769" y="3747294"/>
            <a:ext cx="363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en-US" altLang="en-US" sz="2800" b="1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xmlns="" val="40312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 smtClean="0"/>
              <a:t>Knowledge, collaboration, APIL, and sustainable futures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07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4800" y="292100"/>
            <a:ext cx="8674100" cy="1384300"/>
          </a:xfrm>
        </p:spPr>
        <p:txBody>
          <a:bodyPr/>
          <a:lstStyle/>
          <a:p>
            <a:r>
              <a:rPr lang="en-US" altLang="en-US" sz="4800" dirty="0" smtClean="0"/>
              <a:t>Social, ecological, and economic problem that we can solve together</a:t>
            </a:r>
            <a:endParaRPr lang="en-US" altLang="en-US" sz="32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z="2000" smtClean="0"/>
          </a:p>
        </p:txBody>
      </p:sp>
      <p:sp>
        <p:nvSpPr>
          <p:cNvPr id="2355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cxnSp>
        <p:nvCxnSpPr>
          <p:cNvPr id="23557" name="AutoShape 12"/>
          <p:cNvCxnSpPr>
            <a:cxnSpLocks noChangeShapeType="1"/>
          </p:cNvCxnSpPr>
          <p:nvPr/>
        </p:nvCxnSpPr>
        <p:spPr bwMode="auto">
          <a:xfrm>
            <a:off x="1597025" y="2947988"/>
            <a:ext cx="0" cy="574675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8" name="AutoShape 13"/>
          <p:cNvCxnSpPr>
            <a:cxnSpLocks noChangeShapeType="1"/>
          </p:cNvCxnSpPr>
          <p:nvPr/>
        </p:nvCxnSpPr>
        <p:spPr bwMode="auto">
          <a:xfrm>
            <a:off x="4495800" y="2989263"/>
            <a:ext cx="0" cy="53340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9" name="Line 18"/>
          <p:cNvSpPr>
            <a:spLocks noChangeShapeType="1"/>
          </p:cNvSpPr>
          <p:nvPr/>
        </p:nvSpPr>
        <p:spPr bwMode="auto">
          <a:xfrm>
            <a:off x="7570788" y="3027363"/>
            <a:ext cx="0" cy="54451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60" name="Picture 4" descr="C:\Users\PMRI\Documents\FSM\Chuuk\Chuuk Monitoring 2012 Pics\5-8-12 Chk 3 and 4\IMG_1231 (Copy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688" y="1649413"/>
            <a:ext cx="1814512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5" descr="C:\Users\PMRI\Documents\FSM\Chuuk\Chuuk Monitoring 2012 Pics\5-8-12 Chk 3 and 4\IMG_1234 (Copy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" y="1709738"/>
            <a:ext cx="1651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" descr="C:\Users\PMRI\Downloads\Healthy ree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619250"/>
            <a:ext cx="18764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8" descr="C:\Users\PMRI\Pictures\Tinian and Goat Island Fishing photos\IMG_3621 (Copy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99"/>
          <a:stretch>
            <a:fillRect/>
          </a:stretch>
        </p:blipFill>
        <p:spPr bwMode="auto">
          <a:xfrm>
            <a:off x="3843338" y="3536950"/>
            <a:ext cx="13049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21" descr="C:\Users\PMRI\Pictures\Current Fishing Pics\fish again 002 (Copy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803"/>
          <a:stretch>
            <a:fillRect/>
          </a:stretch>
        </p:blipFill>
        <p:spPr bwMode="auto">
          <a:xfrm>
            <a:off x="557213" y="3489325"/>
            <a:ext cx="20796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22" descr="C:\Users\PMRI\Pictures\Historical fishing pics\1990 tinian blow hole spear catch [1600x1200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1025" y="3536950"/>
            <a:ext cx="1281113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Box 2"/>
          <p:cNvSpPr txBox="1">
            <a:spLocks noChangeArrowheads="1"/>
          </p:cNvSpPr>
          <p:nvPr/>
        </p:nvSpPr>
        <p:spPr bwMode="auto">
          <a:xfrm>
            <a:off x="685800" y="5939073"/>
            <a:ext cx="77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g</a:t>
            </a:r>
            <a:r>
              <a:rPr lang="en-US" altLang="en-US" sz="1800" dirty="0" smtClean="0"/>
              <a:t>rowing reality  -------------  fisheries evolution  -------------  back in the day!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667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on the way…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51910"/>
            <a:ext cx="4638676" cy="358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052668" cy="482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43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80450" cy="1470025"/>
          </a:xfrm>
        </p:spPr>
        <p:txBody>
          <a:bodyPr/>
          <a:lstStyle/>
          <a:p>
            <a:r>
              <a:rPr lang="en-US" altLang="en-US" sz="2800" dirty="0" err="1" smtClean="0">
                <a:latin typeface="Baskerville Old Face" pitchFamily="18" charset="0"/>
              </a:rPr>
              <a:t>Kammagar</a:t>
            </a:r>
            <a:r>
              <a:rPr lang="en-US" altLang="en-US" sz="2800" dirty="0" smtClean="0">
                <a:latin typeface="Baskerville Old Face" pitchFamily="18" charset="0"/>
              </a:rPr>
              <a:t>, </a:t>
            </a:r>
            <a:r>
              <a:rPr lang="en-US" altLang="en-US" sz="2800" dirty="0" err="1" smtClean="0">
                <a:latin typeface="Baskerville Old Face" pitchFamily="18" charset="0"/>
              </a:rPr>
              <a:t>Sulang</a:t>
            </a:r>
            <a:r>
              <a:rPr lang="en-US" altLang="en-US" sz="2800" dirty="0" smtClean="0">
                <a:latin typeface="Baskerville Old Face" pitchFamily="18" charset="0"/>
              </a:rPr>
              <a:t>, </a:t>
            </a:r>
            <a:r>
              <a:rPr lang="en-US" altLang="en-US" sz="2800" dirty="0" err="1" smtClean="0">
                <a:latin typeface="Baskerville Old Face" pitchFamily="18" charset="0"/>
              </a:rPr>
              <a:t>Kulo</a:t>
            </a:r>
            <a:r>
              <a:rPr lang="en-US" altLang="en-US" sz="2800" dirty="0" smtClean="0">
                <a:latin typeface="Baskerville Old Face" pitchFamily="18" charset="0"/>
              </a:rPr>
              <a:t>, </a:t>
            </a:r>
            <a:r>
              <a:rPr lang="en-US" altLang="en-US" sz="2800" dirty="0" err="1" smtClean="0">
                <a:latin typeface="Baskerville Old Face" pitchFamily="18" charset="0"/>
              </a:rPr>
              <a:t>Kalahngan</a:t>
            </a:r>
            <a:r>
              <a:rPr lang="en-US" altLang="en-US" sz="2800" dirty="0" smtClean="0">
                <a:latin typeface="Baskerville Old Face" pitchFamily="18" charset="0"/>
              </a:rPr>
              <a:t>, </a:t>
            </a:r>
            <a:r>
              <a:rPr lang="en-US" altLang="en-US" sz="2800" dirty="0" err="1" smtClean="0">
                <a:latin typeface="Baskerville Old Face" pitchFamily="18" charset="0"/>
              </a:rPr>
              <a:t>Kommol</a:t>
            </a:r>
            <a:r>
              <a:rPr lang="en-US" altLang="en-US" sz="2800" dirty="0" smtClean="0">
                <a:latin typeface="Baskerville Old Face" pitchFamily="18" charset="0"/>
              </a:rPr>
              <a:t> </a:t>
            </a:r>
            <a:r>
              <a:rPr lang="en-US" altLang="en-US" sz="2800" dirty="0" err="1" smtClean="0">
                <a:latin typeface="Baskerville Old Face" pitchFamily="18" charset="0"/>
              </a:rPr>
              <a:t>tata</a:t>
            </a:r>
            <a:r>
              <a:rPr lang="en-US" altLang="en-US" sz="2800" dirty="0" smtClean="0">
                <a:latin typeface="Baskerville Old Face" pitchFamily="18" charset="0"/>
              </a:rPr>
              <a:t>, </a:t>
            </a:r>
            <a:r>
              <a:rPr lang="en-US" altLang="en-US" sz="2800" dirty="0" err="1" smtClean="0">
                <a:latin typeface="Baskerville Old Face" pitchFamily="18" charset="0"/>
              </a:rPr>
              <a:t>Kinisou</a:t>
            </a:r>
            <a:r>
              <a:rPr lang="en-US" altLang="en-US" sz="2800" dirty="0" smtClean="0">
                <a:latin typeface="Baskerville Old Face" pitchFamily="18" charset="0"/>
              </a:rPr>
              <a:t>, Si </a:t>
            </a:r>
            <a:r>
              <a:rPr lang="en-US" altLang="en-US" sz="2800" dirty="0" err="1">
                <a:latin typeface="Baskerville Old Face" pitchFamily="18" charset="0"/>
              </a:rPr>
              <a:t>y</a:t>
            </a:r>
            <a:r>
              <a:rPr lang="en-US" altLang="en-US" sz="2800" dirty="0" err="1" smtClean="0">
                <a:latin typeface="Baskerville Old Face" pitchFamily="18" charset="0"/>
              </a:rPr>
              <a:t>u’us</a:t>
            </a:r>
            <a:r>
              <a:rPr lang="en-US" altLang="en-US" sz="2800" dirty="0" smtClean="0">
                <a:latin typeface="Baskerville Old Face" pitchFamily="18" charset="0"/>
              </a:rPr>
              <a:t> </a:t>
            </a:r>
            <a:r>
              <a:rPr lang="en-US" altLang="en-US" sz="2800" dirty="0" err="1" smtClean="0">
                <a:latin typeface="Baskerville Old Face" pitchFamily="18" charset="0"/>
              </a:rPr>
              <a:t>ma’ase</a:t>
            </a:r>
            <a:r>
              <a:rPr lang="en-US" altLang="en-US" sz="2800" dirty="0" smtClean="0">
                <a:latin typeface="Baskerville Old Face" pitchFamily="18" charset="0"/>
              </a:rPr>
              <a:t>, and </a:t>
            </a:r>
            <a:r>
              <a:rPr lang="en-US" altLang="en-US" sz="2800" dirty="0" err="1" smtClean="0">
                <a:latin typeface="Baskerville Old Face" pitchFamily="18" charset="0"/>
              </a:rPr>
              <a:t>Olomwaay</a:t>
            </a:r>
            <a:r>
              <a:rPr lang="en-US" altLang="en-US" dirty="0" smtClean="0">
                <a:latin typeface="Baskerville Old Face" pitchFamily="18" charset="0"/>
              </a:rPr>
              <a:t> </a:t>
            </a:r>
          </a:p>
        </p:txBody>
      </p:sp>
      <p:pic>
        <p:nvPicPr>
          <p:cNvPr id="24580" name="Picture 4" descr="C:\Documents and Settings\user\Desktop\Sticker\te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651500"/>
            <a:ext cx="2209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PICRC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1066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Logo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1181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TNCLogoPrimary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81400"/>
            <a:ext cx="1501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570413"/>
            <a:ext cx="14478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2" descr="C:\Documents and Settings\user\Desktop\pimpacblktight- transparent backgrount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4" t="2692" r="30965" b="12556"/>
          <a:stretch>
            <a:fillRect/>
          </a:stretch>
        </p:blipFill>
        <p:spPr bwMode="auto">
          <a:xfrm>
            <a:off x="1563688" y="2163763"/>
            <a:ext cx="1076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783" y="2771775"/>
            <a:ext cx="831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93821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914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8" descr="Logo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363" y="2638425"/>
            <a:ext cx="11080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2" descr="C:\Documents and Settings\user\Desktop\YapCAP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252696"/>
            <a:ext cx="722456" cy="60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3" descr="KCSO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633538"/>
            <a:ext cx="900112" cy="800100"/>
          </a:xfrm>
          <a:prstGeom prst="rect">
            <a:avLst/>
          </a:prstGeom>
          <a:noFill/>
          <a:ln w="38100" algn="in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5" descr="C:\Users\PMRI\Downloads\MICS logo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80874"/>
            <a:ext cx="15763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2" descr="cmi logo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130800"/>
            <a:ext cx="9175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11" descr="C:\Users\PMRI\Downloads\ML clam_nobackground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519238"/>
            <a:ext cx="13287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6" descr="C:\Users\PMRI\Downloads\CSP Logo HiRe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188" y="4318000"/>
            <a:ext cx="19780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i0.wp.com/annkemery.com/wp-content/uploads/2014/08/packard-foundation-logo.jpg?resize=2785%2C105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0455" y="2614975"/>
            <a:ext cx="2018595" cy="7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33369" y="6199187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peterhouk@gmail.com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1706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fishing footprint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0062" y="1600200"/>
            <a:ext cx="8752338" cy="2819400"/>
            <a:chOff x="190062" y="3657600"/>
            <a:chExt cx="8752338" cy="2819400"/>
          </a:xfrm>
        </p:grpSpPr>
        <p:pic>
          <p:nvPicPr>
            <p:cNvPr id="6" name="Picture 3" descr="C:\Users\User\Dropbox\presentations\Micronesia fisheries inception meeting_June 2016\materials\quick draft_horizontal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062" y="3657600"/>
              <a:ext cx="8752338" cy="2819400"/>
            </a:xfrm>
            <a:prstGeom prst="rect">
              <a:avLst/>
            </a:prstGeom>
            <a:noFill/>
          </p:spPr>
        </p:pic>
        <p:sp>
          <p:nvSpPr>
            <p:cNvPr id="7" name="5-Point Star 6"/>
            <p:cNvSpPr/>
            <p:nvPr/>
          </p:nvSpPr>
          <p:spPr>
            <a:xfrm>
              <a:off x="7086600" y="5105400"/>
              <a:ext cx="76200" cy="762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7620000" y="4419600"/>
              <a:ext cx="76200" cy="762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4267200" y="5105400"/>
              <a:ext cx="76200" cy="762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4800600" y="4419600"/>
              <a:ext cx="76200" cy="762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1447800" y="5105400"/>
              <a:ext cx="76200" cy="762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1981200" y="4419600"/>
              <a:ext cx="76200" cy="762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00400" y="1600200"/>
            <a:ext cx="5730982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19800" y="1600200"/>
            <a:ext cx="29718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:\Users\JCB\Dropbox\presentations\Micronesia fisheries inception meeting_June 2016\materials\pohnpei ecosystem condi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6445" y="4213021"/>
            <a:ext cx="3163553" cy="26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60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Fishing access primary driver</a:t>
            </a:r>
            <a:endParaRPr lang="en-US" dirty="0"/>
          </a:p>
        </p:txBody>
      </p:sp>
      <p:pic>
        <p:nvPicPr>
          <p:cNvPr id="6" name="Picture 10" descr="C:\Users\PMRI\Documents\FSM\Marshalls\RMI Monitoring 2011\Fun Images shark-coral Rongelap\Frontalis schoo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137" y="4447350"/>
            <a:ext cx="30908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C:\Users\PMRI\Documents\FSM\Marshalls\RMI Monitoring 2011\Fun Images shark-coral Rongelap\spearfish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860282">
            <a:off x="6012656" y="5870544"/>
            <a:ext cx="16224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Dropbox\MC Reefs MS Figures\Manuscript files\Micronesia coral ecosystem condition manuscript for co-authors\PLoS ONE\Revisions 5_10_15\Figures\Fig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634"/>
          <a:stretch/>
        </p:blipFill>
        <p:spPr bwMode="auto">
          <a:xfrm>
            <a:off x="1713931" y="1600200"/>
            <a:ext cx="556373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482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Birkeland’s</a:t>
            </a:r>
            <a:r>
              <a:rPr lang="en-US" dirty="0" smtClean="0"/>
              <a:t> Fisheries Ratchet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Fish move further away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Cost to catch goes up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Cost in market goes up, but not as much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Fishermen have to catch more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Fish get depleted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/>
              <a:t>Ecosystem, economic, and social consequences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1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000" i="1" dirty="0" smtClean="0"/>
              <a:t>			</a:t>
            </a:r>
          </a:p>
          <a:p>
            <a:pPr marL="0" indent="0">
              <a:buNone/>
            </a:pPr>
            <a:r>
              <a:rPr lang="en-US" sz="2000" i="1" dirty="0"/>
              <a:t> </a:t>
            </a:r>
            <a:r>
              <a:rPr lang="en-US" sz="2000" i="1" dirty="0" smtClean="0"/>
              <a:t>                                Bioscience 2004</a:t>
            </a:r>
            <a:endParaRPr lang="en-US" i="1" dirty="0" smtClean="0"/>
          </a:p>
        </p:txBody>
      </p:sp>
      <p:sp>
        <p:nvSpPr>
          <p:cNvPr id="6" name="AutoShape 2" descr="Image result for charles birke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4281" y="1600200"/>
            <a:ext cx="112923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PMRI\Documents\FSM\Marshalls\RMI Monitoring 2011\Fun Images shark-coral Rongelap\Frontalis schoo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137" y="3276600"/>
            <a:ext cx="30908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:\Users\PMRI\Documents\FSM\Marshalls\RMI Monitoring 2011\Fun Images shark-coral Rongelap\spearfish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860282">
            <a:off x="5674708" y="4987522"/>
            <a:ext cx="16224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53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Micronesia reefs and fisheries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Functional role of fish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Fishing pressure as the primary driver of reef health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Status of our fishery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Unified management themes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52600"/>
            <a:ext cx="1883323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5715000"/>
            <a:ext cx="1436978" cy="70557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742" y="3657600"/>
            <a:ext cx="233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157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Reefs without 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PMRI\Desktop\RMI_Monitor (Copy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3" t="3440" r="51206" b="64740"/>
          <a:stretch/>
        </p:blipFill>
        <p:spPr bwMode="auto">
          <a:xfrm>
            <a:off x="76200" y="987137"/>
            <a:ext cx="1641765" cy="15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MRI\Desktop\RMI_Monitor (Copy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74" t="3870" r="3803" b="63450"/>
          <a:stretch/>
        </p:blipFill>
        <p:spPr bwMode="auto">
          <a:xfrm>
            <a:off x="1707574" y="2133600"/>
            <a:ext cx="1808019" cy="15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MRI\Desktop\RMI_Monitor (Copy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27" t="69350" r="40167" b="2677"/>
          <a:stretch/>
        </p:blipFill>
        <p:spPr bwMode="auto">
          <a:xfrm>
            <a:off x="107373" y="4114800"/>
            <a:ext cx="1911927" cy="13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447800" y="2133600"/>
            <a:ext cx="381000" cy="76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19200" y="2362200"/>
            <a:ext cx="498765" cy="1295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870365" y="2923309"/>
            <a:ext cx="741218" cy="119149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4193" y="4114800"/>
            <a:ext cx="20828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46782"/>
            <a:ext cx="1372338" cy="102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8207" y="4790778"/>
            <a:ext cx="233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081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505200"/>
            <a:ext cx="3432427" cy="30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err="1" smtClean="0"/>
              <a:t>Rongelap</a:t>
            </a:r>
            <a:r>
              <a:rPr lang="en-US" sz="3600" dirty="0" smtClean="0"/>
              <a:t> – reef characteristics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PMRI\Documents\FSM\Marshalls\RMI Monitoring 2011\RMI 2011 June Photos\Rong-5\DSC09725 (Copy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190" y="1219200"/>
            <a:ext cx="428057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26388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Documents and Settings\user\My Documents\My Pictures\CNMI Invert Pics\Fish-images\Chlorurus frontalis~ RNG 906B-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1801" y="6035570"/>
            <a:ext cx="414941" cy="219031"/>
          </a:xfrm>
          <a:prstGeom prst="rect">
            <a:avLst/>
          </a:prstGeom>
          <a:noFill/>
        </p:spPr>
      </p:pic>
      <p:pic>
        <p:nvPicPr>
          <p:cNvPr id="9" name="Picture 6" descr="C:\Documents and Settings\user\My Documents\My Pictures\CNMI Invert Pics\Fish-images\Lutjanus fulvus MOO 926-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5791200"/>
            <a:ext cx="412542" cy="249219"/>
          </a:xfrm>
          <a:prstGeom prst="rect">
            <a:avLst/>
          </a:prstGeom>
          <a:noFill/>
        </p:spPr>
      </p:pic>
      <p:pic>
        <p:nvPicPr>
          <p:cNvPr id="10" name="Picture 2" descr="F:\Current Backup\Documents\Pictures\CNMI Invert Pics\Fish-images\Naso caesius Guam 824-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511822"/>
            <a:ext cx="412542" cy="2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:\Current Backup\Documents\Pictures\CNMI Invert Pics\Fish-images\Carcharinus melanopterus MOO 926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0479" y="4495800"/>
            <a:ext cx="1239984" cy="5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PMRI\Documents\Guam\Guam Bioassessment training\Methods and Taxonomy Information\Information on Corals\Photos of corals with labels from UOG\Pocilloporid-images\Pocillopora eydouxi Guam 775-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875" y="5475302"/>
            <a:ext cx="640629" cy="47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PMRI\Documents\CNMI\CNMI Work Stuff\Interns Data 2006\Nikki\Nikki\Intern Project\Algae pics\Gracilaria s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7354" y="4212767"/>
            <a:ext cx="608150" cy="4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720" y="1352869"/>
            <a:ext cx="3129783" cy="186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67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37738"/>
            <a:ext cx="6400800" cy="474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37739"/>
            <a:ext cx="6400800" cy="471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Across Micronesia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229369" y="4516582"/>
            <a:ext cx="4525643" cy="163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2"/>
          <a:stretch/>
        </p:blipFill>
        <p:spPr bwMode="auto">
          <a:xfrm>
            <a:off x="800100" y="2422082"/>
            <a:ext cx="7696200" cy="38862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17527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Benthic substrates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4109" y="1295400"/>
            <a:ext cx="6449291" cy="48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37734"/>
            <a:ext cx="155956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PMRI\Documents\FSM\Chuuk\Chuuk Monitoring 2012 Pics\5-8-12 Chk 3 and 4\IMG_1234 (Copy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87185"/>
            <a:ext cx="1651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33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dobe Arabic"/>
        <a:ea typeface=""/>
        <a:cs typeface=""/>
      </a:majorFont>
      <a:minorFont>
        <a:latin typeface="Adobe Arab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854</TotalTime>
  <Words>514</Words>
  <Application>Microsoft Office PowerPoint</Application>
  <PresentationFormat>On-screen Show (4:3)</PresentationFormat>
  <Paragraphs>143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Coral Reefs and Coastal Fisheries across Micronesia</vt:lpstr>
      <vt:lpstr>The culture of fisheries</vt:lpstr>
      <vt:lpstr>General trends</vt:lpstr>
      <vt:lpstr>Birkeland’s Fisheries Ratchet</vt:lpstr>
      <vt:lpstr>Micronesia reefs and fisheries</vt:lpstr>
      <vt:lpstr>Reefs without humans</vt:lpstr>
      <vt:lpstr>Rongelap – reef characteristics</vt:lpstr>
      <vt:lpstr>Across Micronesia</vt:lpstr>
      <vt:lpstr>Benthic substrates</vt:lpstr>
      <vt:lpstr>Patterns hint fisheries and reefs are related, but how?</vt:lpstr>
      <vt:lpstr>The Micronesia Challenge</vt:lpstr>
      <vt:lpstr>Reef “health”</vt:lpstr>
      <vt:lpstr>What drives healthy reefs?</vt:lpstr>
      <vt:lpstr>Pohnpei</vt:lpstr>
      <vt:lpstr>Majuro</vt:lpstr>
      <vt:lpstr>American Samoa</vt:lpstr>
      <vt:lpstr>Interesting 1986 baseline in Kosrae</vt:lpstr>
      <vt:lpstr>Slide 18</vt:lpstr>
      <vt:lpstr>Change from 1986 to 2016</vt:lpstr>
      <vt:lpstr>Laolao Bay, CNMI</vt:lpstr>
      <vt:lpstr>Reef slope – fish changes</vt:lpstr>
      <vt:lpstr>Summary</vt:lpstr>
      <vt:lpstr>Declining fish populations are primary drivers of reef status across most Pacific islands</vt:lpstr>
      <vt:lpstr>Sustainable societies, reefs, and economies depend on fisheries</vt:lpstr>
      <vt:lpstr>Slide 25</vt:lpstr>
      <vt:lpstr>Collaborative fisheries monitoring</vt:lpstr>
      <vt:lpstr>Economics of fisheries</vt:lpstr>
      <vt:lpstr>Slide 28</vt:lpstr>
      <vt:lpstr>How did these species become dominant?</vt:lpstr>
      <vt:lpstr>Evolution and management of fisheries</vt:lpstr>
      <vt:lpstr>Example from data</vt:lpstr>
      <vt:lpstr>Size matters</vt:lpstr>
      <vt:lpstr>Predators matter</vt:lpstr>
      <vt:lpstr>Knowledge, collaboration, APIL, and sustainable futures</vt:lpstr>
      <vt:lpstr>Social, ecological, and economic problem that we can solve together</vt:lpstr>
      <vt:lpstr>Outreach on the way…</vt:lpstr>
      <vt:lpstr>Kammagar, Sulang, Kulo, Kalahngan, Kommol tata, Kinisou, Si yu’us ma’ase, and Olomwaay </vt:lpstr>
      <vt:lpstr>The fishing footprint</vt:lpstr>
      <vt:lpstr>Fishing access primary driver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Fishing Pressure, Coral-Reef Food Webs, and Ecosystem-Based Management</dc:title>
  <dc:creator>PMRI</dc:creator>
  <cp:lastModifiedBy>User</cp:lastModifiedBy>
  <cp:revision>179</cp:revision>
  <dcterms:created xsi:type="dcterms:W3CDTF">2016-05-05T00:26:45Z</dcterms:created>
  <dcterms:modified xsi:type="dcterms:W3CDTF">2016-06-02T01:02:53Z</dcterms:modified>
</cp:coreProperties>
</file>